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2" r:id="rId2"/>
  </p:sldMasterIdLst>
  <p:notesMasterIdLst>
    <p:notesMasterId r:id="rId16"/>
  </p:notesMasterIdLst>
  <p:sldIdLst>
    <p:sldId id="2464" r:id="rId3"/>
    <p:sldId id="2343" r:id="rId4"/>
    <p:sldId id="2427" r:id="rId5"/>
    <p:sldId id="2465" r:id="rId6"/>
    <p:sldId id="2420" r:id="rId7"/>
    <p:sldId id="2470" r:id="rId8"/>
    <p:sldId id="2469" r:id="rId9"/>
    <p:sldId id="2466" r:id="rId10"/>
    <p:sldId id="2468" r:id="rId11"/>
    <p:sldId id="2472" r:id="rId12"/>
    <p:sldId id="2395" r:id="rId13"/>
    <p:sldId id="2471" r:id="rId14"/>
    <p:sldId id="2422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452"/>
    <a:srgbClr val="E3E4E6"/>
    <a:srgbClr val="583F52"/>
    <a:srgbClr val="000C28"/>
    <a:srgbClr val="000820"/>
    <a:srgbClr val="001334"/>
    <a:srgbClr val="F52552"/>
    <a:srgbClr val="FFC737"/>
    <a:srgbClr val="D2D3D5"/>
    <a:srgbClr val="EC7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83516" autoAdjust="0"/>
  </p:normalViewPr>
  <p:slideViewPr>
    <p:cSldViewPr snapToGrid="0" snapToObjects="1">
      <p:cViewPr varScale="1">
        <p:scale>
          <a:sx n="58" d="100"/>
          <a:sy n="58" d="100"/>
        </p:scale>
        <p:origin x="258" y="108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9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6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7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minimal templates here: https://</a:t>
            </a:r>
            <a:r>
              <a:rPr lang="en-US" dirty="0" err="1"/>
              <a:t>crmrkt.com</a:t>
            </a:r>
            <a:r>
              <a:rPr lang="en-US" dirty="0"/>
              <a:t>/GK9Dwa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3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2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3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925" y="1371600"/>
            <a:ext cx="8251571" cy="4046504"/>
          </a:xfrm>
        </p:spPr>
        <p:txBody>
          <a:bodyPr anchor="b">
            <a:normAutofit/>
          </a:bodyPr>
          <a:lstStyle>
            <a:lvl1pPr algn="ctr"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0089637" y="1371601"/>
            <a:ext cx="12065607" cy="93775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6924" y="5418105"/>
            <a:ext cx="8251573" cy="5331066"/>
          </a:xfrm>
        </p:spPr>
        <p:txBody>
          <a:bodyPr anchor="t">
            <a:normAutofit/>
          </a:bodyPr>
          <a:lstStyle>
            <a:lvl1pPr marL="0" indent="0" algn="ctr">
              <a:buNone/>
              <a:defRPr sz="35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1371600"/>
            <a:ext cx="12687299" cy="4046504"/>
          </a:xfrm>
        </p:spPr>
        <p:txBody>
          <a:bodyPr anchor="b">
            <a:normAutofit/>
          </a:bodyPr>
          <a:lstStyle>
            <a:lvl1pPr algn="ctr"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960827" y="1"/>
            <a:ext cx="7194418" cy="10143066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46" y="5418105"/>
            <a:ext cx="12687297" cy="472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35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4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8212666"/>
            <a:ext cx="20784002" cy="1177692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246" y="1371599"/>
            <a:ext cx="20779613" cy="6389806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03" y="9405846"/>
            <a:ext cx="20784042" cy="1364944"/>
          </a:xfrm>
        </p:spPr>
        <p:txBody>
          <a:bodyPr anchor="t"/>
          <a:lstStyle>
            <a:lvl1pPr marL="0" indent="0" algn="l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5" y="1371601"/>
            <a:ext cx="20788389" cy="6389806"/>
          </a:xfrm>
        </p:spPr>
        <p:txBody>
          <a:bodyPr anchor="ctr">
            <a:normAutofit/>
          </a:bodyPr>
          <a:lstStyle>
            <a:lvl1pPr algn="ctr">
              <a:defRPr sz="95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02" y="8212666"/>
            <a:ext cx="20784044" cy="254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80" y="1371600"/>
            <a:ext cx="19045079" cy="5833408"/>
          </a:xfrm>
        </p:spPr>
        <p:txBody>
          <a:bodyPr anchor="ctr">
            <a:normAutofit/>
          </a:bodyPr>
          <a:lstStyle>
            <a:lvl1pPr algn="ctr">
              <a:defRPr sz="95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099721" y="7220064"/>
            <a:ext cx="17331397" cy="755536"/>
          </a:xfrm>
        </p:spPr>
        <p:txBody>
          <a:bodyPr anchor="t">
            <a:normAutofit/>
          </a:bodyPr>
          <a:lstStyle>
            <a:lvl1pPr marL="0" indent="0" algn="r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45" y="8212668"/>
            <a:ext cx="20788349" cy="25365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245" y="1785256"/>
            <a:ext cx="1218883" cy="1169552"/>
          </a:xfrm>
          <a:prstGeom prst="rect">
            <a:avLst/>
          </a:prstGeom>
        </p:spPr>
        <p:txBody>
          <a:bodyPr vert="horz" lIns="182832" tIns="91416" rIns="182832" bIns="914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599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40711" y="5845654"/>
            <a:ext cx="1218883" cy="1169552"/>
          </a:xfrm>
          <a:prstGeom prst="rect">
            <a:avLst/>
          </a:prstGeom>
        </p:spPr>
        <p:txBody>
          <a:bodyPr vert="horz" lIns="182832" tIns="91416" rIns="182832" bIns="9141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599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5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4" y="3447709"/>
            <a:ext cx="20784000" cy="5023670"/>
          </a:xfrm>
        </p:spPr>
        <p:txBody>
          <a:bodyPr anchor="b">
            <a:normAutofit/>
          </a:bodyPr>
          <a:lstStyle>
            <a:lvl1pPr algn="l">
              <a:defRPr sz="95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44" y="8494936"/>
            <a:ext cx="20784000" cy="2281288"/>
          </a:xfrm>
        </p:spPr>
        <p:txBody>
          <a:bodyPr anchor="t">
            <a:normAutofit/>
          </a:bodyPr>
          <a:lstStyle>
            <a:lvl1pPr marL="0" indent="0" algn="l">
              <a:buNone/>
              <a:defRPr sz="35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1247" y="1371601"/>
            <a:ext cx="20783998" cy="23039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1247" y="4126790"/>
            <a:ext cx="661853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47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1247" y="5279316"/>
            <a:ext cx="6618532" cy="5469856"/>
          </a:xfrm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67038" y="4126790"/>
            <a:ext cx="661853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47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467036" y="5279316"/>
            <a:ext cx="6618532" cy="5469856"/>
          </a:xfrm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536713" y="4126790"/>
            <a:ext cx="661853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47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536713" y="5279316"/>
            <a:ext cx="6618532" cy="5469856"/>
          </a:xfrm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1245" y="1371601"/>
            <a:ext cx="20788349" cy="23039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83320" y="7626050"/>
            <a:ext cx="661853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43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1203" y="4126791"/>
            <a:ext cx="6618532" cy="3073450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3199"/>
            </a:lvl1pPr>
            <a:lvl2pPr marL="914171" indent="0">
              <a:buNone/>
              <a:defRPr sz="3199"/>
            </a:lvl2pPr>
            <a:lvl3pPr marL="1828343" indent="0">
              <a:buNone/>
              <a:defRPr sz="3199"/>
            </a:lvl3pPr>
            <a:lvl4pPr marL="2742514" indent="0">
              <a:buNone/>
              <a:defRPr sz="3199"/>
            </a:lvl4pPr>
            <a:lvl5pPr marL="3656686" indent="0">
              <a:buNone/>
              <a:defRPr sz="3199"/>
            </a:lvl5pPr>
            <a:lvl6pPr marL="4570857" indent="0">
              <a:buNone/>
              <a:defRPr sz="3199"/>
            </a:lvl6pPr>
            <a:lvl7pPr marL="5485028" indent="0">
              <a:buNone/>
              <a:defRPr sz="3199"/>
            </a:lvl7pPr>
            <a:lvl8pPr marL="6399200" indent="0">
              <a:buNone/>
              <a:defRPr sz="3199"/>
            </a:lvl8pPr>
            <a:lvl9pPr marL="7313371" indent="0">
              <a:buNone/>
              <a:defRPr sz="31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83320" y="8778575"/>
            <a:ext cx="6618532" cy="1970598"/>
          </a:xfrm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72613" y="7626050"/>
            <a:ext cx="661853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43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469792" y="4126791"/>
            <a:ext cx="6618532" cy="307047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3199"/>
            </a:lvl1pPr>
            <a:lvl2pPr marL="914171" indent="0">
              <a:buNone/>
              <a:defRPr sz="3199"/>
            </a:lvl2pPr>
            <a:lvl3pPr marL="1828343" indent="0">
              <a:buNone/>
              <a:defRPr sz="3199"/>
            </a:lvl3pPr>
            <a:lvl4pPr marL="2742514" indent="0">
              <a:buNone/>
              <a:defRPr sz="3199"/>
            </a:lvl4pPr>
            <a:lvl5pPr marL="3656686" indent="0">
              <a:buNone/>
              <a:defRPr sz="3199"/>
            </a:lvl5pPr>
            <a:lvl6pPr marL="4570857" indent="0">
              <a:buNone/>
              <a:defRPr sz="3199"/>
            </a:lvl6pPr>
            <a:lvl7pPr marL="5485028" indent="0">
              <a:buNone/>
              <a:defRPr sz="3199"/>
            </a:lvl7pPr>
            <a:lvl8pPr marL="6399200" indent="0">
              <a:buNone/>
              <a:defRPr sz="3199"/>
            </a:lvl8pPr>
            <a:lvl9pPr marL="7313371" indent="0">
              <a:buNone/>
              <a:defRPr sz="31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469792" y="8778572"/>
            <a:ext cx="6618532" cy="1970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533842" y="7626050"/>
            <a:ext cx="661853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43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5533592" y="4126788"/>
            <a:ext cx="6618532" cy="3074392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3199"/>
            </a:lvl1pPr>
            <a:lvl2pPr marL="914171" indent="0">
              <a:buNone/>
              <a:defRPr sz="3199"/>
            </a:lvl2pPr>
            <a:lvl3pPr marL="1828343" indent="0">
              <a:buNone/>
              <a:defRPr sz="3199"/>
            </a:lvl3pPr>
            <a:lvl4pPr marL="2742514" indent="0">
              <a:buNone/>
              <a:defRPr sz="3199"/>
            </a:lvl4pPr>
            <a:lvl5pPr marL="3656686" indent="0">
              <a:buNone/>
              <a:defRPr sz="3199"/>
            </a:lvl5pPr>
            <a:lvl6pPr marL="4570857" indent="0">
              <a:buNone/>
              <a:defRPr sz="3199"/>
            </a:lvl6pPr>
            <a:lvl7pPr marL="5485028" indent="0">
              <a:buNone/>
              <a:defRPr sz="3199"/>
            </a:lvl7pPr>
            <a:lvl8pPr marL="6399200" indent="0">
              <a:buNone/>
              <a:defRPr sz="3199"/>
            </a:lvl8pPr>
            <a:lvl9pPr marL="7313371" indent="0">
              <a:buNone/>
              <a:defRPr sz="31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533592" y="8778568"/>
            <a:ext cx="6618532" cy="1970604"/>
          </a:xfrm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1244" y="4126792"/>
            <a:ext cx="20784000" cy="662238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5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27133" y="1371601"/>
            <a:ext cx="4528112" cy="937757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1244" y="1371601"/>
            <a:ext cx="15804745" cy="93775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1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6623824"/>
            <a:ext cx="12188825" cy="70921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6623824"/>
            <a:ext cx="12188825" cy="70921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31742" y="1"/>
            <a:ext cx="23361535" cy="13176250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8564515"/>
            <a:ext cx="22652613" cy="4057690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7434617" cy="913754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323516" y="586634"/>
            <a:ext cx="22728312" cy="11503608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781939" y="1325312"/>
            <a:ext cx="19505293" cy="5533056"/>
          </a:xfrm>
        </p:spPr>
        <p:txBody>
          <a:bodyPr anchor="b">
            <a:normAutofit/>
          </a:bodyPr>
          <a:lstStyle>
            <a:lvl1pPr algn="r">
              <a:defRPr sz="159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965613" y="7010419"/>
            <a:ext cx="19505293" cy="1100666"/>
          </a:xfrm>
        </p:spPr>
        <p:txBody>
          <a:bodyPr anchor="t">
            <a:noAutofit/>
          </a:bodyPr>
          <a:lstStyle>
            <a:lvl1pPr marL="0" indent="0" algn="r">
              <a:buNone/>
              <a:defRPr sz="5599">
                <a:solidFill>
                  <a:schemeClr val="bg1">
                    <a:lumMod val="50000"/>
                  </a:schemeClr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9894506" y="9156926"/>
            <a:ext cx="12284106" cy="2326224"/>
          </a:xfrm>
        </p:spPr>
        <p:txBody>
          <a:bodyPr/>
          <a:lstStyle>
            <a:lvl1pPr algn="ctr">
              <a:defRPr sz="1079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18283" y="10086717"/>
            <a:ext cx="8099474" cy="1753878"/>
          </a:xfrm>
          <a:noFill/>
        </p:spPr>
        <p:txBody>
          <a:bodyPr wrap="square" rtlCol="0">
            <a:spAutoFit/>
          </a:bodyPr>
          <a:lstStyle>
            <a:lvl1pPr>
              <a:defRPr lang="en-US" sz="10797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9698385" y="7665296"/>
            <a:ext cx="1813900" cy="996940"/>
          </a:xfrm>
        </p:spPr>
        <p:txBody>
          <a:bodyPr/>
          <a:lstStyle>
            <a:lvl1pPr>
              <a:defRPr sz="4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8440571" y="10222712"/>
            <a:ext cx="1030504" cy="1030772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71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1244" y="4126793"/>
            <a:ext cx="20784000" cy="66223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6" y="1371601"/>
            <a:ext cx="20784000" cy="6386974"/>
          </a:xfrm>
        </p:spPr>
        <p:txBody>
          <a:bodyPr anchor="b">
            <a:normAutofit/>
          </a:bodyPr>
          <a:lstStyle>
            <a:lvl1pPr algn="l">
              <a:defRPr sz="1079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6" y="7484534"/>
            <a:ext cx="20784000" cy="3279228"/>
          </a:xfrm>
        </p:spPr>
        <p:txBody>
          <a:bodyPr anchor="t">
            <a:normAutofit/>
          </a:bodyPr>
          <a:lstStyle>
            <a:lvl1pPr marL="0" indent="0" algn="l">
              <a:buNone/>
              <a:defRPr sz="3999">
                <a:solidFill>
                  <a:schemeClr val="bg1">
                    <a:lumMod val="50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1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245" y="1371600"/>
            <a:ext cx="20788349" cy="2316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1243" y="4126793"/>
            <a:ext cx="10174778" cy="6622378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1984820" y="4126793"/>
            <a:ext cx="10170427" cy="6622378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246" y="1371600"/>
            <a:ext cx="20784000" cy="2316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234" y="4126792"/>
            <a:ext cx="9709787" cy="135998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1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371247" y="5723466"/>
            <a:ext cx="10174774" cy="5025704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33145" y="4126792"/>
            <a:ext cx="9726448" cy="135998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199" b="0">
                <a:solidFill>
                  <a:schemeClr val="accent1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1984817" y="5723466"/>
            <a:ext cx="10174776" cy="5025704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 rot="5400000">
            <a:off x="22455818" y="535452"/>
            <a:ext cx="658368" cy="658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25294" y="596900"/>
            <a:ext cx="877410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4041" r:id="rId2"/>
    <p:sldLayoutId id="2147484034" r:id="rId3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50781" y="1"/>
            <a:ext cx="24004447" cy="1328816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5" y="1371601"/>
            <a:ext cx="20788349" cy="2303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4" y="4126793"/>
            <a:ext cx="20788351" cy="662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92365" y="11514668"/>
            <a:ext cx="7567229" cy="99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98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C56CBB-1C05-4881-916B-515FAB1C8B6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246" y="11514668"/>
            <a:ext cx="10996574" cy="99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98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0967" y="11514668"/>
            <a:ext cx="1813900" cy="99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98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052519-7849-4D3E-8538-9CB3EBA9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10797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120000"/>
        </a:lnSpc>
        <a:spcBef>
          <a:spcPts val="2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3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35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31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7531366" y="8766764"/>
            <a:ext cx="939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04589" y="4937536"/>
            <a:ext cx="1016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ZAVR</a:t>
            </a:r>
            <a:r>
              <a:rPr lang="sr-Latn-RS" sz="4800" b="1" spc="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Š</a:t>
            </a:r>
            <a:r>
              <a:rPr lang="en-US" sz="4800" b="1" spc="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NA KONFERENCIJA</a:t>
            </a:r>
            <a:endParaRPr lang="en-US" sz="48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E868CD-3022-7541-B0B9-7FF9CAF7A4E1}"/>
              </a:ext>
            </a:extLst>
          </p:cNvPr>
          <p:cNvCxnSpPr>
            <a:cxnSpLocks/>
          </p:cNvCxnSpPr>
          <p:nvPr/>
        </p:nvCxnSpPr>
        <p:spPr>
          <a:xfrm>
            <a:off x="7531366" y="4067764"/>
            <a:ext cx="939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1BD23F-49AB-CA49-A064-42DF2BB2669A}"/>
              </a:ext>
            </a:extLst>
          </p:cNvPr>
          <p:cNvSpPr txBox="1"/>
          <p:nvPr/>
        </p:nvSpPr>
        <p:spPr>
          <a:xfrm>
            <a:off x="5934636" y="6199420"/>
            <a:ext cx="12283212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r-Latn-CS" sz="32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PROJEKAT:</a:t>
            </a:r>
            <a:r>
              <a:rPr lang="sr-Latn-CS" sz="3200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„</a:t>
            </a:r>
            <a:r>
              <a:rPr lang="sr-Latn-RS" sz="32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Međusektorska podrška za pametan rast MSP u centralnoj Srbiji</a:t>
            </a:r>
            <a:r>
              <a:rPr lang="en-US" sz="32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</a:t>
            </a:r>
            <a:endParaRPr lang="en-GB" sz="3200" dirty="0">
              <a:solidFill>
                <a:schemeClr val="tx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BD23F-49AB-CA49-A064-42DF2BB2669A}"/>
              </a:ext>
            </a:extLst>
          </p:cNvPr>
          <p:cNvSpPr txBox="1"/>
          <p:nvPr/>
        </p:nvSpPr>
        <p:spPr>
          <a:xfrm>
            <a:off x="5934636" y="7816351"/>
            <a:ext cx="1228321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tx2"/>
                </a:solidFill>
              </a:rPr>
              <a:t>18. </a:t>
            </a:r>
            <a:r>
              <a:rPr lang="en-US" sz="2400" b="1" dirty="0" smtClean="0">
                <a:solidFill>
                  <a:schemeClr val="tx2"/>
                </a:solidFill>
              </a:rPr>
              <a:t>d</a:t>
            </a:r>
            <a:r>
              <a:rPr lang="sr-Latn-RS" sz="2400" b="1" dirty="0" smtClean="0">
                <a:solidFill>
                  <a:schemeClr val="tx2"/>
                </a:solidFill>
              </a:rPr>
              <a:t>ecembar </a:t>
            </a:r>
            <a:r>
              <a:rPr lang="sr-Latn-RS" sz="2400" b="1" dirty="0" smtClean="0">
                <a:solidFill>
                  <a:schemeClr val="tx2"/>
                </a:solidFill>
              </a:rPr>
              <a:t>2020.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1BD23F-49AB-CA49-A064-42DF2BB2669A}"/>
              </a:ext>
            </a:extLst>
          </p:cNvPr>
          <p:cNvSpPr txBox="1"/>
          <p:nvPr/>
        </p:nvSpPr>
        <p:spPr>
          <a:xfrm>
            <a:off x="3783105" y="11338136"/>
            <a:ext cx="16997083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Projekat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finansira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Evropska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unija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partnerstvu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Vladom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Republike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Srbije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preko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programa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EU PRO a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sprovodi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Biznis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Inovacioni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Centar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d.o.o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Kragujevac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u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partnerstvu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Business Innovation Programs, </a:t>
            </a:r>
            <a:r>
              <a:rPr lang="en-US" sz="2800" b="1" dirty="0" err="1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BIPS</a:t>
            </a:r>
            <a:r>
              <a:rPr lang="en-US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2800" b="1" dirty="0" smtClean="0">
              <a:solidFill>
                <a:schemeClr val="tx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66" y="9015384"/>
            <a:ext cx="9006859" cy="188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Radni disk\BIC\Grafika\VEKTORSKI SVI MATERIJALI\Vizuelni identitet BIC\Logotip cop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52" y="1332338"/>
            <a:ext cx="5924182" cy="16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BIP\Statut\logo BIP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820" y="1594639"/>
            <a:ext cx="5293478" cy="1116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1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419707" y="3354658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772333" y="2292033"/>
            <a:ext cx="648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In</a:t>
            </a:r>
            <a:r>
              <a:rPr lang="en-U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-</a:t>
            </a:r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house obuka QMS </a:t>
            </a:r>
            <a:endParaRPr lang="en-US" sz="4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33211" y="3840506"/>
            <a:ext cx="13369299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r-Latn-RS" sz="28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15 dana obuke za zaposlene BIC-a</a:t>
            </a:r>
          </a:p>
          <a:p>
            <a:r>
              <a:rPr lang="sr-Latn-RS" sz="28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Program obuka</a:t>
            </a:r>
            <a:r>
              <a:rPr lang="sr-Latn-RS" sz="28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:</a:t>
            </a:r>
            <a:r>
              <a:rPr lang="en-US" sz="28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sr-Latn-RS" sz="28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Uvodne </a:t>
            </a:r>
            <a:r>
              <a:rPr lang="sr-Latn-RS" sz="28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informacije o menadžmentu kvalitetom</a:t>
            </a:r>
            <a:r>
              <a:rPr lang="en-US" sz="28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Serija</a:t>
            </a:r>
            <a:r>
              <a:rPr lang="en-US" sz="28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standarda</a:t>
            </a:r>
            <a:r>
              <a:rPr lang="en-US" sz="28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familije</a:t>
            </a:r>
            <a:r>
              <a:rPr lang="en-US" sz="28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ISO 9000, Faze </a:t>
            </a:r>
            <a:r>
              <a:rPr lang="en-US" sz="28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uvođenja</a:t>
            </a:r>
            <a:r>
              <a:rPr lang="en-US" sz="28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QMS-a, </a:t>
            </a:r>
            <a:r>
              <a:rPr lang="en-US" sz="28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Osnovi</a:t>
            </a:r>
            <a:r>
              <a:rPr lang="en-US" sz="28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QMS-a </a:t>
            </a:r>
            <a:r>
              <a:rPr lang="en-US" sz="28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definicije</a:t>
            </a:r>
            <a:r>
              <a:rPr lang="en-US" sz="28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 …</a:t>
            </a:r>
            <a:endParaRPr lang="sr-Latn-RS" sz="2800" dirty="0" smtClean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5016" y="561474"/>
            <a:ext cx="7087384" cy="15348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40"/>
              </a:lnSpc>
            </a:pP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In</a:t>
            </a:r>
            <a:r>
              <a:rPr lang="en-U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-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house 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obuka</a:t>
            </a:r>
          </a:p>
          <a:p>
            <a:pPr>
              <a:lnSpc>
                <a:spcPts val="4640"/>
              </a:lnSpc>
            </a:pP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jun – septembar 2020.</a:t>
            </a:r>
            <a:endParaRPr lang="en-US" sz="4400" b="1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079" y="6134277"/>
            <a:ext cx="9443259" cy="7082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62" y="2294312"/>
            <a:ext cx="6960524" cy="522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2" y="7981478"/>
            <a:ext cx="6980324" cy="5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2E0F9F-A2FE-024D-A5B8-48B2829C4315}"/>
              </a:ext>
            </a:extLst>
          </p:cNvPr>
          <p:cNvCxnSpPr/>
          <p:nvPr/>
        </p:nvCxnSpPr>
        <p:spPr>
          <a:xfrm>
            <a:off x="9696749" y="3509561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370D94-7186-C243-8B13-730101114221}"/>
              </a:ext>
            </a:extLst>
          </p:cNvPr>
          <p:cNvSpPr txBox="1"/>
          <p:nvPr/>
        </p:nvSpPr>
        <p:spPr>
          <a:xfrm>
            <a:off x="2527070" y="1031268"/>
            <a:ext cx="17098207" cy="192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40"/>
              </a:lnSpc>
            </a:pPr>
            <a:r>
              <a:rPr lang="sr-Latn-RS" sz="7200" b="1" dirty="0" smtClean="0">
                <a:latin typeface="Poppins Light" charset="0"/>
                <a:ea typeface="Poppins Light" charset="0"/>
                <a:cs typeface="Poppins Light" charset="0"/>
              </a:rPr>
              <a:t>BAZA PODATAKA FIRMI I OBUKA ZA </a:t>
            </a:r>
          </a:p>
          <a:p>
            <a:pPr algn="ctr">
              <a:lnSpc>
                <a:spcPts val="4640"/>
              </a:lnSpc>
            </a:pPr>
            <a:endParaRPr lang="sr-Latn-RS" sz="7200" b="1" dirty="0">
              <a:latin typeface="Poppins Light" charset="0"/>
              <a:ea typeface="Poppins Light" charset="0"/>
              <a:cs typeface="Poppins Light" charset="0"/>
            </a:endParaRPr>
          </a:p>
          <a:p>
            <a:pPr algn="ctr">
              <a:lnSpc>
                <a:spcPts val="4640"/>
              </a:lnSpc>
            </a:pPr>
            <a:r>
              <a:rPr lang="sr-Latn-RS" sz="7200" b="1" dirty="0" smtClean="0">
                <a:latin typeface="Poppins Light" charset="0"/>
                <a:ea typeface="Poppins Light" charset="0"/>
                <a:cs typeface="Poppins Light" charset="0"/>
              </a:rPr>
              <a:t>OBLAST ISO STANDARDA</a:t>
            </a:r>
            <a:endParaRPr lang="en-US" sz="7200" b="1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50" y="4063097"/>
            <a:ext cx="9827868" cy="5853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428" y="4234901"/>
            <a:ext cx="84010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2E0F9F-A2FE-024D-A5B8-48B2829C4315}"/>
              </a:ext>
            </a:extLst>
          </p:cNvPr>
          <p:cNvCxnSpPr/>
          <p:nvPr/>
        </p:nvCxnSpPr>
        <p:spPr>
          <a:xfrm>
            <a:off x="11542175" y="3509561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370D94-7186-C243-8B13-730101114221}"/>
              </a:ext>
            </a:extLst>
          </p:cNvPr>
          <p:cNvSpPr txBox="1"/>
          <p:nvPr/>
        </p:nvSpPr>
        <p:spPr>
          <a:xfrm>
            <a:off x="2527070" y="1031268"/>
            <a:ext cx="170982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40"/>
              </a:lnSpc>
            </a:pPr>
            <a:r>
              <a:rPr lang="sr-Latn-RS" sz="7200" b="1" dirty="0" smtClean="0">
                <a:latin typeface="Poppins Light" charset="0"/>
                <a:ea typeface="Poppins Light" charset="0"/>
                <a:cs typeface="Poppins Light" charset="0"/>
              </a:rPr>
              <a:t>POSLOVNI MODEL ZA </a:t>
            </a:r>
          </a:p>
          <a:p>
            <a:pPr algn="ctr">
              <a:lnSpc>
                <a:spcPts val="4640"/>
              </a:lnSpc>
            </a:pPr>
            <a:endParaRPr lang="sr-Latn-RS" sz="7200" b="1" dirty="0">
              <a:latin typeface="Poppins Light" charset="0"/>
              <a:ea typeface="Poppins Light" charset="0"/>
              <a:cs typeface="Poppins Light" charset="0"/>
            </a:endParaRPr>
          </a:p>
          <a:p>
            <a:pPr algn="ctr">
              <a:lnSpc>
                <a:spcPts val="4640"/>
              </a:lnSpc>
            </a:pPr>
            <a:r>
              <a:rPr lang="sr-Latn-RS" sz="7200" b="1" dirty="0" smtClean="0">
                <a:latin typeface="Poppins Light" charset="0"/>
                <a:ea typeface="Poppins Light" charset="0"/>
                <a:cs typeface="Poppins Light" charset="0"/>
              </a:rPr>
              <a:t>MEĐUSEKTORSKU PODRŠKU MSP</a:t>
            </a:r>
            <a:endParaRPr lang="en-US" sz="7200" b="1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4" y="3509561"/>
            <a:ext cx="5666667" cy="8019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18" y="3509561"/>
            <a:ext cx="5666667" cy="80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56" y="3509561"/>
            <a:ext cx="5666667" cy="8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962835" y="3502001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6000" b="1" spc="600" dirty="0" smtClean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HVALA NA PAŽNJI</a:t>
            </a:r>
            <a:endParaRPr lang="en-US" sz="6000" b="1" spc="600" dirty="0">
              <a:solidFill>
                <a:schemeClr val="tx2"/>
              </a:solidFill>
              <a:latin typeface="Playfair Display SC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92238" y="5234089"/>
            <a:ext cx="1266541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RS" sz="3200" b="1" spc="600" dirty="0" smtClean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KONTAKT</a:t>
            </a:r>
          </a:p>
          <a:p>
            <a:pPr algn="ctr">
              <a:lnSpc>
                <a:spcPct val="150000"/>
              </a:lnSpc>
            </a:pPr>
            <a:endParaRPr lang="sr-Latn-RS" sz="1800" b="1" spc="600" dirty="0" smtClean="0">
              <a:solidFill>
                <a:schemeClr val="accent2"/>
              </a:solidFill>
              <a:latin typeface="Montserrat Semi" charset="0"/>
              <a:ea typeface="Montserrat Semi" charset="0"/>
              <a:cs typeface="Montserrat Semi" charset="0"/>
            </a:endParaRPr>
          </a:p>
          <a:p>
            <a:pPr algn="ctr"/>
            <a:r>
              <a:rPr lang="sr-Latn-RS" dirty="0" smtClean="0"/>
              <a:t>Vojislav </a:t>
            </a:r>
            <a:r>
              <a:rPr lang="sr-Latn-RS" dirty="0"/>
              <a:t>Veljković – BIC  –  065 88 00 488</a:t>
            </a:r>
          </a:p>
          <a:p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7304" y="7588580"/>
            <a:ext cx="2088788" cy="2455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8991" y="9969840"/>
            <a:ext cx="12665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600" dirty="0" err="1" smtClean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www.bickg.rs</a:t>
            </a:r>
            <a:endParaRPr lang="sr-Latn-RS" dirty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05563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7" y="744112"/>
            <a:ext cx="9246976" cy="130126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608677" y="2448199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608677" y="6179409"/>
            <a:ext cx="5525311" cy="69293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15756" y="6202711"/>
            <a:ext cx="480490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Specifični</a:t>
            </a:r>
            <a:r>
              <a:rPr lang="en-US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cilj</a:t>
            </a:r>
            <a:r>
              <a:rPr lang="en-US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b="1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projekta</a:t>
            </a:r>
            <a:endParaRPr lang="en-US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1492299" y="7049259"/>
            <a:ext cx="11147898" cy="175849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sr-Latn-RS" sz="2800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Povećati održivost i konkurentnost MSP u Centralnoj Srbiji i primeniti relevantne sisteme kontrole kvaliteta kroz pilot program podrške koji </a:t>
            </a:r>
            <a:r>
              <a:rPr lang="sr-Latn-RS" sz="280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sprovode BIC </a:t>
            </a:r>
            <a:r>
              <a:rPr lang="sr-Latn-RS" sz="2800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Kragujevac i partneri</a:t>
            </a:r>
            <a:endParaRPr lang="en-US" sz="2800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608677" y="2862782"/>
            <a:ext cx="4190124" cy="69293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Opšti cilj projekta</a:t>
            </a:r>
            <a:endParaRPr lang="en-US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388764" y="3638599"/>
            <a:ext cx="8820074" cy="1723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800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Jačanje održivosti i konkurentnosti MSP kroz intervencije koje doprinose poboljšanju procesa i kvaliteta proizvoda i / ili usluga.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C64C3-7306-9F47-826B-2519504A5E35}"/>
              </a:ext>
            </a:extLst>
          </p:cNvPr>
          <p:cNvSpPr txBox="1"/>
          <p:nvPr/>
        </p:nvSpPr>
        <p:spPr>
          <a:xfrm>
            <a:off x="11513034" y="830740"/>
            <a:ext cx="33166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7000" b="1" spc="800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Ciljevi</a:t>
            </a:r>
            <a:endParaRPr lang="en-US" sz="7000" b="1" spc="800" dirty="0">
              <a:solidFill>
                <a:schemeClr val="tx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08677" y="9274596"/>
            <a:ext cx="5297512" cy="69293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Ciljna grupa</a:t>
            </a:r>
            <a:endParaRPr lang="en-US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0407535" y="9967529"/>
            <a:ext cx="8943088" cy="265431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sr-Latn-RS" sz="280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MMSP</a:t>
            </a:r>
            <a:r>
              <a:rPr lang="sr-Latn-RS" sz="280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15 (kroz program podrške poslovanju i sertifikaciju sistema kvaliteta</a:t>
            </a:r>
            <a:r>
              <a:rPr lang="sr-Latn-RS" sz="280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en-US" sz="2800" dirty="0" smtClean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menadzment</a:t>
            </a:r>
            <a:r>
              <a:rPr lang="en-US" sz="280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BIC-a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Predstavnici </a:t>
            </a:r>
            <a:r>
              <a:rPr lang="sr-Latn-RS" sz="280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javnog i privatnog sektora, 20 </a:t>
            </a:r>
          </a:p>
        </p:txBody>
      </p:sp>
    </p:spTree>
    <p:extLst>
      <p:ext uri="{BB962C8B-B14F-4D97-AF65-F5344CB8AC3E}">
        <p14:creationId xmlns:p14="http://schemas.microsoft.com/office/powerpoint/2010/main" val="17416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 rot="5400000">
            <a:off x="14826192" y="4590678"/>
            <a:ext cx="3639312" cy="3639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5400000">
            <a:off x="10325925" y="4627922"/>
            <a:ext cx="3639312" cy="3639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5400000">
            <a:off x="5776189" y="4627922"/>
            <a:ext cx="3639312" cy="3639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5400000">
            <a:off x="1416184" y="4608700"/>
            <a:ext cx="3639312" cy="3639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776189" y="8629842"/>
            <a:ext cx="2699778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Obuke za QMS</a:t>
            </a:r>
            <a:endParaRPr lang="en-US" sz="2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98999" y="8692132"/>
            <a:ext cx="1903086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Radionice</a:t>
            </a:r>
            <a:endParaRPr lang="en-US" sz="2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8505" y="8580785"/>
            <a:ext cx="3863558" cy="9541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Program podrške – </a:t>
            </a:r>
          </a:p>
          <a:p>
            <a:pPr algn="ctr"/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konsultantske usluge</a:t>
            </a:r>
            <a:endParaRPr lang="en-US" sz="2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25002" y="8580785"/>
            <a:ext cx="4156907" cy="9541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Priprema i Sertifikacija </a:t>
            </a:r>
          </a:p>
          <a:p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ISO standarda</a:t>
            </a:r>
            <a:endParaRPr lang="en-US" sz="2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15124099" y="9651687"/>
            <a:ext cx="4358711" cy="241919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- Konsalting u cilju pripreme za       sertifikaciju</a:t>
            </a:r>
          </a:p>
          <a:p>
            <a:pPr algn="l">
              <a:lnSpc>
                <a:spcPts val="4040"/>
              </a:lnSpc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- Sertifikacija ISO standarda</a:t>
            </a:r>
            <a:endParaRPr lang="en-US" dirty="0" smtClean="0">
              <a:latin typeface="Poppins Light" charset="0"/>
              <a:ea typeface="Poppins Light" charset="0"/>
              <a:cs typeface="Poppins Light" charset="0"/>
            </a:endParaRPr>
          </a:p>
          <a:p>
            <a:pPr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10603501" y="9651687"/>
            <a:ext cx="4358711" cy="170027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4040"/>
              </a:lnSpc>
              <a:buFontTx/>
              <a:buChar char="-"/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Značaj uvođenja sistema kvaliteta u organizacije iz javnog i privatnog sektora</a:t>
            </a: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5720487" y="9382273"/>
            <a:ext cx="5823417" cy="359284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040"/>
              </a:lnSpc>
              <a:buFontTx/>
              <a:buChar char="-"/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Globalni pristup</a:t>
            </a:r>
          </a:p>
          <a:p>
            <a:pPr marL="342900" indent="-342900" algn="l">
              <a:lnSpc>
                <a:spcPts val="4040"/>
              </a:lnSpc>
              <a:buFontTx/>
              <a:buChar char="-"/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Zahtevi ISO 9001</a:t>
            </a:r>
          </a:p>
          <a:p>
            <a:pPr marL="342900" indent="-342900" algn="l">
              <a:lnSpc>
                <a:spcPts val="4040"/>
              </a:lnSpc>
              <a:buFontTx/>
              <a:buChar char="-"/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Dokumentacija QMS</a:t>
            </a:r>
          </a:p>
          <a:p>
            <a:pPr marL="342900" indent="-342900" algn="l">
              <a:lnSpc>
                <a:spcPts val="4040"/>
              </a:lnSpc>
              <a:buFontTx/>
              <a:buChar char="-"/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Alati, metode i tehnike kvaliteta</a:t>
            </a:r>
          </a:p>
          <a:p>
            <a:pPr marL="342900" indent="-342900" algn="l">
              <a:lnSpc>
                <a:spcPts val="4040"/>
              </a:lnSpc>
              <a:buFontTx/>
              <a:buChar char="-"/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Revizija i sertifikacija standarda SRPS ISO 9001: 2015</a:t>
            </a: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908563" y="9450951"/>
            <a:ext cx="5053563" cy="351897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40"/>
              </a:lnSpc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- Analiza potreba</a:t>
            </a:r>
          </a:p>
          <a:p>
            <a:pPr lvl="0" algn="l">
              <a:lnSpc>
                <a:spcPts val="4040"/>
              </a:lnSpc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- Proizvodni i procesni menadžemt</a:t>
            </a:r>
          </a:p>
          <a:p>
            <a:pPr lvl="0" algn="l">
              <a:lnSpc>
                <a:spcPts val="4040"/>
              </a:lnSpc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- Dizajn proizvoda, pakovanja i promo materijala</a:t>
            </a:r>
          </a:p>
          <a:p>
            <a:pPr lvl="0" algn="l">
              <a:lnSpc>
                <a:spcPts val="4040"/>
              </a:lnSpc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- Pristup tržištu i finansijama</a:t>
            </a:r>
            <a:endParaRPr lang="sr-Latn-RS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E770E-8582-3F4A-9B51-D1B005C49561}"/>
              </a:ext>
            </a:extLst>
          </p:cNvPr>
          <p:cNvSpPr txBox="1"/>
          <p:nvPr/>
        </p:nvSpPr>
        <p:spPr>
          <a:xfrm>
            <a:off x="9415501" y="1160870"/>
            <a:ext cx="5546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7000" b="1" spc="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Aktivnosti</a:t>
            </a:r>
            <a:endParaRPr lang="en-US" sz="70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1028" name="Picture 4" descr="Laptop Computer Showing C++ Applic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34" y="5500682"/>
            <a:ext cx="2681612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Quality Management System Certifications ISO 9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798" y="5466496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6751">
            <a:off x="6171831" y="5267794"/>
            <a:ext cx="2918900" cy="2359568"/>
          </a:xfrm>
          <a:prstGeom prst="rect">
            <a:avLst/>
          </a:prstGeom>
        </p:spPr>
      </p:pic>
      <p:pic>
        <p:nvPicPr>
          <p:cNvPr id="1034" name="Picture 10" descr="Workshop - Free Creative Commons Post it Not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450" y="55760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 rot="5400000">
            <a:off x="19646209" y="4581962"/>
            <a:ext cx="3639312" cy="3639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4315" y="5252018"/>
            <a:ext cx="1943100" cy="2352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014185" y="8428166"/>
            <a:ext cx="2903359" cy="9541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Baze podataka i</a:t>
            </a:r>
          </a:p>
          <a:p>
            <a:r>
              <a:rPr lang="sr-Latn-RS" sz="2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dokumenta</a:t>
            </a:r>
            <a:endParaRPr lang="en-US" sz="2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9615214" y="9513335"/>
            <a:ext cx="4358711" cy="344511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- </a:t>
            </a:r>
            <a:r>
              <a:rPr lang="en-US" dirty="0" err="1" smtClean="0">
                <a:latin typeface="Poppins Light" charset="0"/>
                <a:ea typeface="Poppins Light" charset="0"/>
                <a:cs typeface="Poppins Light" charset="0"/>
              </a:rPr>
              <a:t>Baza</a:t>
            </a:r>
            <a:r>
              <a:rPr lang="en-US" dirty="0" smtClean="0"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en-US" dirty="0" err="1" smtClean="0">
                <a:latin typeface="Poppins Light" charset="0"/>
                <a:ea typeface="Poppins Light" charset="0"/>
                <a:cs typeface="Poppins Light" charset="0"/>
              </a:rPr>
              <a:t>podataka</a:t>
            </a:r>
            <a:r>
              <a:rPr lang="en-US" dirty="0" smtClean="0">
                <a:latin typeface="Poppins Light" charset="0"/>
                <a:ea typeface="Poppins Light" charset="0"/>
                <a:cs typeface="Poppins Light" charset="0"/>
              </a:rPr>
              <a:t> (</a:t>
            </a: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ISO Firme, obuke, kontakt</a:t>
            </a:r>
            <a:r>
              <a:rPr lang="en-US" dirty="0">
                <a:latin typeface="Poppins Light" charset="0"/>
                <a:ea typeface="Poppins Light" charset="0"/>
                <a:cs typeface="Poppins Light" charset="0"/>
              </a:rPr>
              <a:t>)</a:t>
            </a:r>
            <a:endParaRPr lang="en-US" dirty="0" smtClean="0">
              <a:latin typeface="Poppins Light" charset="0"/>
              <a:ea typeface="Poppins Light" charset="0"/>
              <a:cs typeface="Poppins Light" charset="0"/>
            </a:endParaRPr>
          </a:p>
          <a:p>
            <a:pPr algn="l">
              <a:lnSpc>
                <a:spcPts val="4040"/>
              </a:lnSpc>
            </a:pPr>
            <a:r>
              <a:rPr lang="en-US" dirty="0" smtClean="0">
                <a:latin typeface="Poppins Light" charset="0"/>
                <a:ea typeface="Poppins Light" charset="0"/>
                <a:cs typeface="Poppins Light" charset="0"/>
              </a:rPr>
              <a:t>- </a:t>
            </a:r>
            <a:r>
              <a:rPr lang="sr-Latn-RS" dirty="0" smtClean="0">
                <a:latin typeface="Poppins Light" charset="0"/>
                <a:ea typeface="Poppins Light" charset="0"/>
                <a:cs typeface="Poppins Light" charset="0"/>
              </a:rPr>
              <a:t>Poslovni model - Međusektorska podrška za MSP</a:t>
            </a:r>
            <a:endParaRPr lang="en-US" dirty="0" smtClean="0">
              <a:latin typeface="Poppins Light" charset="0"/>
              <a:ea typeface="Poppins Light" charset="0"/>
              <a:cs typeface="Poppins Light" charset="0"/>
            </a:endParaRPr>
          </a:p>
          <a:p>
            <a:pPr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630452" y="6406382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87779" y="5262398"/>
            <a:ext cx="6863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POSLOVNA PODRŠKA</a:t>
            </a:r>
            <a:endParaRPr lang="en-US" sz="4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6888" y="5883161"/>
            <a:ext cx="13369299" cy="70480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Proces:</a:t>
            </a:r>
          </a:p>
          <a:p>
            <a:endParaRPr lang="sr-Latn-RS" sz="3200" dirty="0">
              <a:solidFill>
                <a:schemeClr val="accent2"/>
              </a:solidFill>
              <a:latin typeface="Open Sans"/>
              <a:cs typeface="Open Sans"/>
            </a:endParaRPr>
          </a:p>
          <a:p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1. Javni poziv za učešće u programu</a:t>
            </a:r>
            <a:r>
              <a:rPr lang="en-U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,</a:t>
            </a:r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 decembar 2019 – februar 2020</a:t>
            </a:r>
            <a:endParaRPr lang="en-US" sz="3200" dirty="0">
              <a:solidFill>
                <a:schemeClr val="accent2"/>
              </a:solidFill>
              <a:latin typeface="Open Sans"/>
              <a:cs typeface="Open Sans"/>
            </a:endParaRPr>
          </a:p>
          <a:p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2. Selekcija korisnika programa podrške, objavljivanje odluke</a:t>
            </a:r>
            <a:endParaRPr lang="en-US" sz="3200" dirty="0">
              <a:solidFill>
                <a:schemeClr val="accent2"/>
              </a:solidFill>
              <a:latin typeface="Open Sans"/>
              <a:cs typeface="Open Sans"/>
            </a:endParaRPr>
          </a:p>
          <a:p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3. Analiza potreba korisnika</a:t>
            </a:r>
          </a:p>
          <a:p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4. Realizacija konsultantskih usluga, proporuke za unapređenje    </a:t>
            </a:r>
          </a:p>
          <a:p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    poslovanja</a:t>
            </a:r>
            <a:endParaRPr lang="en-US" sz="3200" dirty="0">
              <a:solidFill>
                <a:schemeClr val="accent2"/>
              </a:solidFill>
              <a:latin typeface="Open Sans"/>
              <a:cs typeface="Open Sans"/>
            </a:endParaRPr>
          </a:p>
          <a:p>
            <a:endParaRPr lang="en-US" sz="3200" dirty="0" smtClean="0">
              <a:solidFill>
                <a:schemeClr val="accent2"/>
              </a:solidFill>
              <a:latin typeface="Open Sans"/>
              <a:cs typeface="Open Sans"/>
            </a:endParaRPr>
          </a:p>
          <a:p>
            <a:r>
              <a:rPr lang="sr-Latn-RS" sz="3200" dirty="0" smtClean="0">
                <a:solidFill>
                  <a:schemeClr val="accent2"/>
                </a:solidFill>
                <a:latin typeface="Open Sans"/>
                <a:cs typeface="Open Sans"/>
              </a:rPr>
              <a:t>Rezultat: </a:t>
            </a:r>
            <a:r>
              <a:rPr lang="sr-Latn-RS" sz="3200" b="1" dirty="0" smtClean="0">
                <a:solidFill>
                  <a:srgbClr val="0070C0"/>
                </a:solidFill>
                <a:latin typeface="Open Sans"/>
                <a:cs typeface="Open Sans"/>
              </a:rPr>
              <a:t>10 korisnika i 55 časova konsultantskih usluga</a:t>
            </a:r>
          </a:p>
          <a:p>
            <a:endParaRPr lang="sr-Latn-RS" sz="3200" dirty="0">
              <a:solidFill>
                <a:schemeClr val="accent2"/>
              </a:solidFill>
              <a:latin typeface="Open Sans"/>
              <a:cs typeface="Open Sans"/>
            </a:endParaRPr>
          </a:p>
          <a:p>
            <a:pPr marL="457200" lvl="0" indent="-457200">
              <a:lnSpc>
                <a:spcPts val="4040"/>
              </a:lnSpc>
              <a:buFontTx/>
              <a:buChar char="-"/>
            </a:pPr>
            <a:r>
              <a:rPr lang="sr-Latn-RS" sz="3200" dirty="0" smtClean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Dizajn </a:t>
            </a:r>
            <a:r>
              <a:rPr lang="sr-Latn-RS" sz="3200" dirty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proizvoda, pakovanja i promo </a:t>
            </a:r>
            <a:r>
              <a:rPr lang="sr-Latn-RS" sz="3200" dirty="0" smtClean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materijala</a:t>
            </a:r>
            <a:endParaRPr lang="en-US" sz="3200" dirty="0" smtClean="0">
              <a:solidFill>
                <a:schemeClr val="tx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pPr marL="457200" lvl="0" indent="-457200">
              <a:lnSpc>
                <a:spcPts val="4040"/>
              </a:lnSpc>
              <a:buFontTx/>
              <a:buChar char="-"/>
            </a:pPr>
            <a:r>
              <a:rPr lang="sr-Latn-RS" sz="3200" dirty="0" smtClean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Proizvodni </a:t>
            </a:r>
            <a:r>
              <a:rPr lang="sr-Latn-RS" sz="3200" dirty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i procesni </a:t>
            </a:r>
            <a:r>
              <a:rPr lang="sr-Latn-RS" sz="3200" dirty="0" smtClean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menadžm</a:t>
            </a:r>
            <a:r>
              <a:rPr lang="en-US" sz="3200" dirty="0" err="1" smtClean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en</a:t>
            </a:r>
            <a:r>
              <a:rPr lang="sr-Latn-RS" sz="3200" dirty="0" smtClean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t</a:t>
            </a:r>
            <a:endParaRPr lang="en-US" sz="3200" dirty="0" smtClean="0">
              <a:solidFill>
                <a:schemeClr val="tx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pPr marL="457200" lvl="0" indent="-457200">
              <a:lnSpc>
                <a:spcPts val="4040"/>
              </a:lnSpc>
              <a:buFontTx/>
              <a:buChar char="-"/>
            </a:pPr>
            <a:r>
              <a:rPr lang="sr-Latn-RS" sz="3200" dirty="0" smtClean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Pristup </a:t>
            </a:r>
            <a:r>
              <a:rPr lang="sr-Latn-RS" sz="3200" dirty="0">
                <a:solidFill>
                  <a:schemeClr val="tx2"/>
                </a:solidFill>
                <a:latin typeface="Poppins Light" charset="0"/>
                <a:ea typeface="Poppins Light" charset="0"/>
                <a:cs typeface="Poppins Light" charset="0"/>
              </a:rPr>
              <a:t>tržištu i finansijama</a:t>
            </a:r>
          </a:p>
          <a:p>
            <a:endParaRPr lang="sr-Latn-RS" sz="3200" dirty="0" smtClean="0">
              <a:solidFill>
                <a:schemeClr val="accent2"/>
              </a:solidFill>
              <a:latin typeface="Open Sans"/>
              <a:cs typeface="Open San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5016" y="1042737"/>
            <a:ext cx="7087384" cy="15348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40"/>
              </a:lnSpc>
            </a:pP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POSLOVNA PODRŠKA</a:t>
            </a:r>
          </a:p>
          <a:p>
            <a:pPr>
              <a:lnSpc>
                <a:spcPts val="4640"/>
              </a:lnSpc>
            </a:pPr>
            <a:r>
              <a:rPr lang="en-US" sz="4400" b="1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d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ec</a:t>
            </a:r>
            <a:r>
              <a:rPr lang="en-U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.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2019 – </a:t>
            </a:r>
            <a:r>
              <a:rPr lang="en-US" sz="4400" b="1" dirty="0" err="1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jul</a:t>
            </a:r>
            <a:r>
              <a:rPr lang="en-U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2020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.</a:t>
            </a:r>
            <a:endParaRPr lang="en-US" sz="4400" b="1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22" name="Hexagon 21"/>
          <p:cNvSpPr/>
          <p:nvPr/>
        </p:nvSpPr>
        <p:spPr>
          <a:xfrm rot="5400000">
            <a:off x="15472909" y="3544021"/>
            <a:ext cx="1893728" cy="163252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785"/>
          <p:cNvSpPr/>
          <p:nvPr/>
        </p:nvSpPr>
        <p:spPr>
          <a:xfrm>
            <a:off x="16016171" y="4063861"/>
            <a:ext cx="807204" cy="660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16" y="3167488"/>
            <a:ext cx="7228078" cy="102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419708" y="2096320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78319" y="913398"/>
            <a:ext cx="6075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Obuke za QMS i ISO</a:t>
            </a:r>
            <a:endParaRPr lang="en-US" sz="4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01036" y="2407956"/>
            <a:ext cx="13369299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r-Latn-RS" sz="32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Proces</a:t>
            </a:r>
            <a:r>
              <a:rPr lang="en-US" sz="32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:</a:t>
            </a:r>
            <a:endParaRPr lang="sr-Latn-RS" sz="32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endParaRPr lang="en-US" sz="32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1. </a:t>
            </a:r>
            <a:r>
              <a:rPr lang="sr-Latn-RS" sz="32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Javni poziv za učestvovanje na QMS obukama, jun 2020</a:t>
            </a:r>
            <a:endParaRPr lang="en-US" sz="32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2. </a:t>
            </a:r>
            <a:r>
              <a:rPr lang="sr-Latn-RS" sz="32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Evaluacija prijava i objavljivanje rezultata</a:t>
            </a:r>
            <a:endParaRPr lang="en-US" sz="32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3. </a:t>
            </a:r>
            <a:r>
              <a:rPr lang="sr-Latn-RS" sz="32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Realizacija obuka, ju</a:t>
            </a:r>
            <a:r>
              <a:rPr lang="en-US" sz="32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n</a:t>
            </a:r>
            <a:r>
              <a:rPr lang="sr-Latn-RS" sz="3200" dirty="0" smtClean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-jul</a:t>
            </a:r>
            <a:endParaRPr lang="en-US" sz="32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endParaRPr lang="sr-Latn-RS" sz="32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r>
              <a:rPr lang="sr-Latn-RS" sz="3200" b="1" dirty="0" smtClean="0">
                <a:solidFill>
                  <a:srgbClr val="0070C0"/>
                </a:solidFill>
                <a:latin typeface="Poppins Light" charset="0"/>
                <a:ea typeface="Poppins Light" charset="0"/>
                <a:cs typeface="Poppins Light" charset="0"/>
              </a:rPr>
              <a:t>Rezultat: 19 učesnika, 6 dana obuka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5016" y="561474"/>
            <a:ext cx="7087384" cy="15348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40"/>
              </a:lnSpc>
            </a:pP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OBUKE QMS</a:t>
            </a:r>
          </a:p>
          <a:p>
            <a:pPr>
              <a:lnSpc>
                <a:spcPts val="4640"/>
              </a:lnSpc>
            </a:pPr>
            <a:r>
              <a:rPr lang="sr-Latn-RS" sz="4400" b="1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j</a:t>
            </a:r>
            <a:r>
              <a:rPr lang="sr-Latn-RS" sz="4400" b="1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ul - jul 2020.</a:t>
            </a:r>
            <a:endParaRPr lang="en-US" sz="4400" b="1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23" name="Shape 2785"/>
          <p:cNvSpPr/>
          <p:nvPr/>
        </p:nvSpPr>
        <p:spPr>
          <a:xfrm>
            <a:off x="16016171" y="4063861"/>
            <a:ext cx="807204" cy="660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82" y="2657794"/>
            <a:ext cx="6251171" cy="4688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4" y="8478982"/>
            <a:ext cx="8242410" cy="4651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3" y="6259021"/>
            <a:ext cx="6519762" cy="67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391" y="6199903"/>
            <a:ext cx="18441874" cy="28663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398" dirty="0">
                <a:solidFill>
                  <a:schemeClr val="accent1">
                    <a:lumMod val="75000"/>
                  </a:schemeClr>
                </a:solidFill>
              </a:rPr>
              <a:t>Значај управљања квалитетом у приватном и јавном сектору</a:t>
            </a:r>
            <a:r>
              <a:rPr lang="en-US" sz="6398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6398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398" dirty="0">
                <a:solidFill>
                  <a:schemeClr val="accent1">
                    <a:lumMod val="75000"/>
                  </a:schemeClr>
                </a:solidFill>
              </a:rPr>
              <a:t>07.08.2020.</a:t>
            </a:r>
            <a:r>
              <a:rPr lang="sr-Cyrl-RS" sz="6398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Cyrl-RS" sz="6398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6398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Cyrl-RS" sz="6398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3999" dirty="0">
                <a:solidFill>
                  <a:schemeClr val="accent1">
                    <a:lumMod val="75000"/>
                  </a:schemeClr>
                </a:solidFill>
              </a:rPr>
              <a:t>Миладин стефановић, управник центра за квалитет, факултет инжењерских наука универзитета у крагујевцу</a:t>
            </a:r>
            <a:endParaRPr lang="en-US" sz="3999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2958">
            <a:off x="4635187" y="9419806"/>
            <a:ext cx="5403972" cy="26827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9" y="687507"/>
            <a:ext cx="12415980" cy="2194506"/>
          </a:xfrm>
          <a:prstGeom prst="rect">
            <a:avLst/>
          </a:prstGeom>
        </p:spPr>
      </p:pic>
      <p:pic>
        <p:nvPicPr>
          <p:cNvPr id="6" name="Picture 5" descr="C:\BIPS\EU Pro\implementacija\bic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68" y="3224010"/>
            <a:ext cx="5942052" cy="10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BIPS\BIPS dokumenta\Artboard-1-2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329" y="3584879"/>
            <a:ext cx="4376550" cy="10309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 rot="21406211">
            <a:off x="10104628" y="9238048"/>
            <a:ext cx="12188825" cy="175394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71"/>
            <a:r>
              <a:rPr lang="sr-Cyrl-RS" sz="3599" b="1" dirty="0">
                <a:solidFill>
                  <a:prstClr val="whit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Пројекат: </a:t>
            </a:r>
            <a:r>
              <a:rPr lang="sr-Latn-RS" sz="3599" b="1" dirty="0">
                <a:solidFill>
                  <a:prstClr val="white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„Међусекторска подршка за паметан раст малих и средњих предузећа у Централној Србији“</a:t>
            </a:r>
            <a:endParaRPr lang="sr-Latn-RS" sz="3599" dirty="0">
              <a:solidFill>
                <a:prstClr val="white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39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2010" y="11245753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771" y="775806"/>
            <a:ext cx="7145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Radionica: Značaj uvođenja sistema kvaliteta u organizacije iz javnog i privatnog </a:t>
            </a:r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sektora, 7.8.2020</a:t>
            </a:r>
            <a:endParaRPr lang="sr-Latn-RS" sz="4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72" y="1356425"/>
            <a:ext cx="11855840" cy="6410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4" y="7766491"/>
            <a:ext cx="10634982" cy="5797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593" y="9464846"/>
            <a:ext cx="897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070C0"/>
                </a:solidFill>
              </a:rPr>
              <a:t>31 učesnik radionice (javni, privatni, BSO, NVO sektor)</a:t>
            </a:r>
            <a:endParaRPr lang="sr-Latn-R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800206" y="8868313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771" y="775806"/>
            <a:ext cx="7145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PRIPREMA ZA SERTIFIKACIJU I SERTIFIKACIJA</a:t>
            </a:r>
          </a:p>
          <a:p>
            <a:r>
              <a:rPr lang="en-US" sz="48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j</a:t>
            </a:r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ul</a:t>
            </a:r>
            <a:r>
              <a:rPr lang="en-U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-</a:t>
            </a:r>
            <a:r>
              <a:rPr lang="en-U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novembar</a:t>
            </a:r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2020</a:t>
            </a:r>
            <a:endParaRPr lang="en-US" sz="4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56447" y="4047762"/>
            <a:ext cx="13369299" cy="43396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r-Latn-RS" sz="3200" b="1" u="sng" dirty="0" smtClean="0">
                <a:solidFill>
                  <a:schemeClr val="tx2"/>
                </a:solidFill>
                <a:latin typeface="Poppins Light"/>
                <a:ea typeface="Open Sans" pitchFamily="34" charset="0"/>
                <a:cs typeface="Open Sans" pitchFamily="34" charset="0"/>
              </a:rPr>
              <a:t>5 firmi:</a:t>
            </a:r>
          </a:p>
          <a:p>
            <a:endParaRPr lang="sr-Latn-RS" sz="3200" b="1" u="sng" dirty="0">
              <a:solidFill>
                <a:schemeClr val="tx2"/>
              </a:solidFill>
              <a:latin typeface="Poppins Light"/>
              <a:ea typeface="Open Sans" pitchFamily="34" charset="0"/>
              <a:cs typeface="Open Sans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latin typeface="Poppins Light"/>
              </a:rPr>
              <a:t>1.	TESTER-AL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D.O.O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.,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Jagodina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 </a:t>
            </a:r>
            <a:endParaRPr lang="sr-Latn-RS" dirty="0">
              <a:solidFill>
                <a:schemeClr val="tx2"/>
              </a:solidFill>
              <a:latin typeface="Poppins Light"/>
            </a:endParaRPr>
          </a:p>
          <a:p>
            <a:r>
              <a:rPr lang="en-GB" dirty="0">
                <a:solidFill>
                  <a:schemeClr val="tx2"/>
                </a:solidFill>
                <a:latin typeface="Poppins Light"/>
              </a:rPr>
              <a:t>2.	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FABLAB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 TECHNOLOGIES,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Kragujevac</a:t>
            </a:r>
            <a:endParaRPr lang="sr-Latn-RS" dirty="0">
              <a:solidFill>
                <a:schemeClr val="tx2"/>
              </a:solidFill>
              <a:latin typeface="Poppins Light"/>
            </a:endParaRPr>
          </a:p>
          <a:p>
            <a:r>
              <a:rPr lang="en-GB" dirty="0">
                <a:solidFill>
                  <a:schemeClr val="tx2"/>
                </a:solidFill>
                <a:latin typeface="Poppins Light"/>
              </a:rPr>
              <a:t>3.	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GML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INŽENJERING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Kragujevac</a:t>
            </a:r>
            <a:endParaRPr lang="sr-Latn-RS" dirty="0">
              <a:solidFill>
                <a:schemeClr val="tx2"/>
              </a:solidFill>
              <a:latin typeface="Poppins Light"/>
            </a:endParaRPr>
          </a:p>
          <a:p>
            <a:r>
              <a:rPr lang="en-GB" dirty="0">
                <a:solidFill>
                  <a:schemeClr val="tx2"/>
                </a:solidFill>
                <a:latin typeface="Poppins Light"/>
              </a:rPr>
              <a:t>4.	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Mold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 Solutions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d.o.o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.,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Kragujevac</a:t>
            </a:r>
            <a:endParaRPr lang="sr-Latn-RS" dirty="0">
              <a:solidFill>
                <a:schemeClr val="tx2"/>
              </a:solidFill>
              <a:latin typeface="Poppins Light"/>
            </a:endParaRPr>
          </a:p>
          <a:p>
            <a:r>
              <a:rPr lang="en-GB" dirty="0">
                <a:solidFill>
                  <a:schemeClr val="tx2"/>
                </a:solidFill>
                <a:latin typeface="Poppins Light"/>
              </a:rPr>
              <a:t>5.	HK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Proleter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Kragujevac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d.o.o</a:t>
            </a:r>
            <a:r>
              <a:rPr lang="en-GB" dirty="0">
                <a:solidFill>
                  <a:schemeClr val="tx2"/>
                </a:solidFill>
                <a:latin typeface="Poppins Light"/>
              </a:rPr>
              <a:t>., </a:t>
            </a:r>
            <a:r>
              <a:rPr lang="en-GB" dirty="0" err="1">
                <a:solidFill>
                  <a:schemeClr val="tx2"/>
                </a:solidFill>
                <a:latin typeface="Poppins Light"/>
              </a:rPr>
              <a:t>Kragujevac</a:t>
            </a:r>
            <a:endParaRPr lang="sr-Latn-RS" dirty="0">
              <a:solidFill>
                <a:schemeClr val="tx2"/>
              </a:solidFill>
              <a:latin typeface="Poppins Light"/>
            </a:endParaRPr>
          </a:p>
          <a:p>
            <a:endParaRPr lang="sr-Latn-RS" sz="3200" b="1" u="sng" dirty="0" smtClean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0069" y="775806"/>
            <a:ext cx="13369299" cy="27392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r-Latn-RS" sz="3200" b="1" dirty="0" smtClean="0">
                <a:solidFill>
                  <a:schemeClr val="tx2"/>
                </a:solidFill>
                <a:latin typeface="Poppins Light"/>
                <a:ea typeface="Open Sans" pitchFamily="34" charset="0"/>
                <a:cs typeface="Open Sans" pitchFamily="34" charset="0"/>
              </a:rPr>
              <a:t>Proces:</a:t>
            </a:r>
          </a:p>
          <a:p>
            <a:endParaRPr lang="sr-Latn-RS" sz="3200" b="1" u="sng" dirty="0">
              <a:solidFill>
                <a:schemeClr val="tx2"/>
              </a:solidFill>
              <a:latin typeface="Poppins Light"/>
              <a:ea typeface="Open Sans" pitchFamily="34" charset="0"/>
              <a:cs typeface="Open Sans" pitchFamily="34" charset="0"/>
            </a:endParaRPr>
          </a:p>
          <a:p>
            <a:pPr marL="571500" indent="-571500">
              <a:buFontTx/>
              <a:buChar char="-"/>
            </a:pPr>
            <a:r>
              <a:rPr lang="sr-Latn-RS" dirty="0" smtClean="0">
                <a:solidFill>
                  <a:schemeClr val="tx2"/>
                </a:solidFill>
                <a:latin typeface="Poppins Light"/>
              </a:rPr>
              <a:t>Selekcija kandidata</a:t>
            </a:r>
          </a:p>
          <a:p>
            <a:pPr marL="571500" indent="-571500">
              <a:buFontTx/>
              <a:buChar char="-"/>
            </a:pPr>
            <a:r>
              <a:rPr lang="sr-Latn-RS" dirty="0" smtClean="0">
                <a:solidFill>
                  <a:schemeClr val="tx2"/>
                </a:solidFill>
                <a:latin typeface="Poppins Light"/>
              </a:rPr>
              <a:t>Individualni konsalting sa expertom, priprema za sertifikaciju</a:t>
            </a:r>
          </a:p>
          <a:p>
            <a:pPr marL="571500" indent="-571500">
              <a:buFontTx/>
              <a:buChar char="-"/>
            </a:pPr>
            <a:r>
              <a:rPr lang="sr-Latn-RS" dirty="0" smtClean="0">
                <a:solidFill>
                  <a:schemeClr val="tx2"/>
                </a:solidFill>
                <a:latin typeface="Poppins Light"/>
              </a:rPr>
              <a:t>Sertifikacija</a:t>
            </a:r>
            <a:endParaRPr lang="sr-Latn-RS" dirty="0">
              <a:solidFill>
                <a:schemeClr val="tx2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0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SRPS</a:t>
            </a:r>
            <a:r>
              <a:rPr lang="en-US" dirty="0" smtClean="0">
                <a:solidFill>
                  <a:schemeClr val="tx2"/>
                </a:solidFill>
              </a:rPr>
              <a:t> ISO 9001:2015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SRPS</a:t>
            </a:r>
            <a:r>
              <a:rPr lang="en-US" dirty="0" smtClean="0">
                <a:solidFill>
                  <a:schemeClr val="tx2"/>
                </a:solidFill>
              </a:rPr>
              <a:t> ISO 14001:2015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SRPS</a:t>
            </a:r>
            <a:r>
              <a:rPr lang="en-US" dirty="0" smtClean="0">
                <a:solidFill>
                  <a:schemeClr val="tx2"/>
                </a:solidFill>
              </a:rPr>
              <a:t> ISO 45001:2018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67336" y="12775294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771" y="775806"/>
            <a:ext cx="714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 smtClean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SERTIFIKATI</a:t>
            </a:r>
            <a:endParaRPr lang="en-US" sz="4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814" y="407586"/>
            <a:ext cx="5927879" cy="8388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105" y="1606803"/>
            <a:ext cx="5857727" cy="828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4" y="1606803"/>
            <a:ext cx="5541273" cy="78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940" y="5555634"/>
            <a:ext cx="5693467" cy="805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22" y="1590478"/>
            <a:ext cx="5543106" cy="78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ustom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ECDDD6"/>
      </a:accent1>
      <a:accent2>
        <a:srgbClr val="000000"/>
      </a:accent2>
      <a:accent3>
        <a:srgbClr val="ECDDD6"/>
      </a:accent3>
      <a:accent4>
        <a:srgbClr val="000000"/>
      </a:accent4>
      <a:accent5>
        <a:srgbClr val="ECDDD6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36843</TotalTime>
  <Words>637</Words>
  <Application>Microsoft Office PowerPoint</Application>
  <PresentationFormat>Custom</PresentationFormat>
  <Paragraphs>135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Gill Sans</vt:lpstr>
      <vt:lpstr>Impact</vt:lpstr>
      <vt:lpstr>Lato</vt:lpstr>
      <vt:lpstr>Lato Black</vt:lpstr>
      <vt:lpstr>Lato Light</vt:lpstr>
      <vt:lpstr>Montserrat Semi</vt:lpstr>
      <vt:lpstr>Open Sans</vt:lpstr>
      <vt:lpstr>Playfair Display SC</vt:lpstr>
      <vt:lpstr>Poppins Light</vt:lpstr>
      <vt:lpstr>Poppins SemiBold</vt:lpstr>
      <vt:lpstr>Tahoma</vt:lpstr>
      <vt:lpstr>Default Theme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Значај управљања квалитетом у приватном и јавном сектору 07.08.2020.  Миладин стефановић, управник центра за квалитет, факултет инжењерских наука универзитета у крагујевцу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Powerpointify</dc:title>
  <dc:creator>Netronom</dc:creator>
  <cp:lastModifiedBy>user</cp:lastModifiedBy>
  <cp:revision>6235</cp:revision>
  <cp:lastPrinted>2018-10-04T13:38:44Z</cp:lastPrinted>
  <dcterms:created xsi:type="dcterms:W3CDTF">2014-11-12T21:47:38Z</dcterms:created>
  <dcterms:modified xsi:type="dcterms:W3CDTF">2020-12-18T09:13:27Z</dcterms:modified>
</cp:coreProperties>
</file>